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56" r:id="rId4"/>
    <p:sldId id="270" r:id="rId5"/>
    <p:sldId id="265" r:id="rId6"/>
    <p:sldId id="258" r:id="rId7"/>
    <p:sldId id="268" r:id="rId8"/>
    <p:sldId id="263" r:id="rId9"/>
    <p:sldId id="289" r:id="rId10"/>
    <p:sldId id="264" r:id="rId11"/>
    <p:sldId id="267" r:id="rId12"/>
    <p:sldId id="262" r:id="rId13"/>
    <p:sldId id="260" r:id="rId14"/>
    <p:sldId id="266" r:id="rId15"/>
    <p:sldId id="26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  <p:sldId id="281" r:id="rId28"/>
    <p:sldId id="282" r:id="rId29"/>
    <p:sldId id="288" r:id="rId30"/>
    <p:sldId id="283" r:id="rId31"/>
    <p:sldId id="286" r:id="rId32"/>
    <p:sldId id="285" r:id="rId33"/>
    <p:sldId id="287" r:id="rId3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632" autoAdjust="0"/>
    <p:restoredTop sz="94660"/>
  </p:normalViewPr>
  <p:slideViewPr>
    <p:cSldViewPr>
      <p:cViewPr varScale="1">
        <p:scale>
          <a:sx n="50" d="100"/>
          <a:sy n="50" d="100"/>
        </p:scale>
        <p:origin x="-1459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9200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0987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88354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01658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6242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5281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14745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7456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9867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0368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56205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49CF5-CE93-4E73-B71F-C7D4F9E36265}" type="datetimeFigureOut">
              <a:rPr lang="fr-FR" smtClean="0"/>
              <a:pPr/>
              <a:t>19/02/2023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6707E-8F29-440E-BB2A-38B8C9597BD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2957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4290"/>
            <a:ext cx="8820150" cy="642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354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 descr="C:\Users\Admin\Downloads\html\145382161_494985031902941_2259928533907732416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317" y="836712"/>
            <a:ext cx="9014388" cy="506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965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2" name="Picture 2" descr="C:\Users\Admin\Downloads\html\145633898_494986098569501_137580390925689309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788280" cy="49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934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 descr="C:\Users\Admin\Downloads\html\145095671_494986241902820_920067182067252730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883729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542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 descr="C:\Users\Admin\Downloads\html\145036935_495030295231748_330520504290374781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203308" cy="51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585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8" name="Picture 2" descr="C:\Users\Admin\Downloads\html\145551347_495031578564953_849327216750229705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175" y="908720"/>
            <a:ext cx="9004329" cy="50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821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 descr="C:\Users\Admin\Downloads\html\145035005_495030351898409_240574931895337825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65371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473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rtl="1"/>
            <a:r>
              <a:rPr lang="ar-DZ" b="1" u="sng" dirty="0" smtClean="0">
                <a:solidFill>
                  <a:srgbClr val="FF0000"/>
                </a:solidFill>
              </a:rPr>
              <a:t>1.</a:t>
            </a:r>
            <a:r>
              <a:rPr lang="ar-SA" b="1" u="sng" dirty="0" smtClean="0">
                <a:solidFill>
                  <a:srgbClr val="FF0000"/>
                </a:solidFill>
              </a:rPr>
              <a:t>العناوين </a:t>
            </a:r>
            <a:r>
              <a:rPr lang="ar-SA" b="1" u="sng" dirty="0">
                <a:solidFill>
                  <a:srgbClr val="FF0000"/>
                </a:solidFill>
              </a:rPr>
              <a:t>و </a:t>
            </a:r>
            <a:r>
              <a:rPr lang="ar-SA" b="1" u="sng" dirty="0" smtClean="0">
                <a:solidFill>
                  <a:srgbClr val="FF0000"/>
                </a:solidFill>
              </a:rPr>
              <a:t>الفقرات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1">
              <a:buNone/>
            </a:pPr>
            <a:r>
              <a:rPr lang="fr-FR" b="1" dirty="0" smtClean="0">
                <a:solidFill>
                  <a:srgbClr val="FF0000"/>
                </a:solidFill>
                <a:cs typeface="+mj-cs"/>
              </a:rPr>
              <a:t>A</a:t>
            </a:r>
            <a:r>
              <a:rPr lang="ar-DZ" b="1" dirty="0" smtClean="0">
                <a:solidFill>
                  <a:srgbClr val="FF0000"/>
                </a:solidFill>
                <a:cs typeface="+mj-cs"/>
              </a:rPr>
              <a:t>. </a:t>
            </a:r>
            <a:r>
              <a:rPr lang="ar-SA" b="1" dirty="0" smtClean="0">
                <a:solidFill>
                  <a:srgbClr val="FF0000"/>
                </a:solidFill>
                <a:cs typeface="+mj-cs"/>
              </a:rPr>
              <a:t>الأنماط </a:t>
            </a:r>
            <a:r>
              <a:rPr lang="ar-SA" b="1" dirty="0">
                <a:solidFill>
                  <a:srgbClr val="FF0000"/>
                </a:solidFill>
                <a:cs typeface="+mj-cs"/>
              </a:rPr>
              <a:t>الأساسية</a:t>
            </a:r>
            <a:endParaRPr lang="fr-FR" dirty="0">
              <a:solidFill>
                <a:srgbClr val="FF0000"/>
              </a:solidFill>
              <a:cs typeface="+mj-cs"/>
            </a:endParaRPr>
          </a:p>
          <a:p>
            <a:pPr marL="0" indent="0" algn="r" rtl="1">
              <a:buNone/>
            </a:pPr>
            <a:r>
              <a:rPr lang="ar-SA" b="1" dirty="0">
                <a:cs typeface="+mj-cs"/>
              </a:rPr>
              <a:t>العناوين:</a:t>
            </a:r>
            <a:r>
              <a:rPr lang="ar-SA" dirty="0">
                <a:cs typeface="+mj-cs"/>
              </a:rPr>
              <a:t> وهي من ستة مستويات، العنوان الأول 1</a:t>
            </a:r>
            <a:r>
              <a:rPr lang="fr-FR" dirty="0">
                <a:cs typeface="+mj-cs"/>
              </a:rPr>
              <a:t>h</a:t>
            </a:r>
            <a:r>
              <a:rPr lang="ar-SA" dirty="0">
                <a:cs typeface="+mj-cs"/>
              </a:rPr>
              <a:t>  والثاني 2</a:t>
            </a:r>
            <a:r>
              <a:rPr lang="fr-FR" dirty="0">
                <a:cs typeface="+mj-cs"/>
              </a:rPr>
              <a:t>h</a:t>
            </a:r>
            <a:r>
              <a:rPr lang="ar-SA" dirty="0">
                <a:cs typeface="+mj-cs"/>
              </a:rPr>
              <a:t> وهكذا حتى 6</a:t>
            </a:r>
            <a:r>
              <a:rPr lang="fr-FR" dirty="0">
                <a:cs typeface="+mj-cs"/>
              </a:rPr>
              <a:t>h</a:t>
            </a:r>
          </a:p>
          <a:p>
            <a:pPr marL="0" indent="0" algn="l">
              <a:buNone/>
            </a:pPr>
            <a:r>
              <a:rPr lang="fr-FR" dirty="0">
                <a:cs typeface="+mj-cs"/>
              </a:rPr>
              <a:t>&lt;</a:t>
            </a:r>
            <a:r>
              <a:rPr lang="fr-FR" dirty="0" smtClean="0">
                <a:cs typeface="+mj-cs"/>
              </a:rPr>
              <a:t>h1&gt; </a:t>
            </a:r>
            <a:r>
              <a:rPr lang="ar-SA" dirty="0">
                <a:cs typeface="+mj-cs"/>
              </a:rPr>
              <a:t>المستوى</a:t>
            </a:r>
            <a:r>
              <a:rPr lang="fr-FR" dirty="0">
                <a:cs typeface="+mj-cs"/>
              </a:rPr>
              <a:t> &lt;/h1</a:t>
            </a:r>
            <a:r>
              <a:rPr lang="fr-FR" dirty="0" smtClean="0">
                <a:cs typeface="+mj-cs"/>
              </a:rPr>
              <a:t>&gt;</a:t>
            </a:r>
          </a:p>
          <a:p>
            <a:pPr marL="0" indent="0" algn="l">
              <a:buNone/>
            </a:pPr>
            <a:r>
              <a:rPr lang="fr-FR" dirty="0" smtClean="0">
                <a:cs typeface="+mj-cs"/>
              </a:rPr>
              <a:t>&lt;h2&gt; </a:t>
            </a:r>
            <a:r>
              <a:rPr lang="ar-SA" dirty="0" smtClean="0">
                <a:cs typeface="+mj-cs"/>
              </a:rPr>
              <a:t>المستوى</a:t>
            </a:r>
            <a:r>
              <a:rPr lang="fr-FR" dirty="0" smtClean="0">
                <a:cs typeface="+mj-cs"/>
              </a:rPr>
              <a:t> &lt;/h2&gt;</a:t>
            </a:r>
          </a:p>
          <a:p>
            <a:pPr marL="0" indent="0" algn="l">
              <a:buNone/>
            </a:pPr>
            <a:r>
              <a:rPr lang="fr-FR" dirty="0" smtClean="0">
                <a:cs typeface="+mj-cs"/>
              </a:rPr>
              <a:t>&lt;</a:t>
            </a:r>
            <a:r>
              <a:rPr lang="fr-FR" dirty="0">
                <a:cs typeface="+mj-cs"/>
              </a:rPr>
              <a:t>h3</a:t>
            </a:r>
            <a:r>
              <a:rPr lang="fr-FR" dirty="0" smtClean="0">
                <a:cs typeface="+mj-cs"/>
              </a:rPr>
              <a:t>&gt; </a:t>
            </a:r>
            <a:r>
              <a:rPr lang="ar-SA" dirty="0">
                <a:cs typeface="+mj-cs"/>
              </a:rPr>
              <a:t>المستوى</a:t>
            </a:r>
            <a:r>
              <a:rPr lang="fr-FR" dirty="0">
                <a:cs typeface="+mj-cs"/>
              </a:rPr>
              <a:t> &lt;/h3&gt;</a:t>
            </a:r>
          </a:p>
          <a:p>
            <a:pPr marL="0" indent="0" algn="l">
              <a:buNone/>
            </a:pPr>
            <a:r>
              <a:rPr lang="fr-FR" dirty="0">
                <a:cs typeface="+mj-cs"/>
              </a:rPr>
              <a:t>&lt;h4</a:t>
            </a:r>
            <a:r>
              <a:rPr lang="fr-FR" dirty="0" smtClean="0">
                <a:cs typeface="+mj-cs"/>
              </a:rPr>
              <a:t>&gt; </a:t>
            </a:r>
            <a:r>
              <a:rPr lang="ar-SA" dirty="0">
                <a:cs typeface="+mj-cs"/>
              </a:rPr>
              <a:t>المستوى</a:t>
            </a:r>
            <a:r>
              <a:rPr lang="fr-FR" dirty="0">
                <a:cs typeface="+mj-cs"/>
              </a:rPr>
              <a:t> &lt;/h4&gt;</a:t>
            </a:r>
          </a:p>
          <a:p>
            <a:pPr marL="0" indent="0" algn="l">
              <a:buNone/>
            </a:pPr>
            <a:r>
              <a:rPr lang="fr-FR" dirty="0">
                <a:cs typeface="+mj-cs"/>
              </a:rPr>
              <a:t>&lt;h5</a:t>
            </a:r>
            <a:r>
              <a:rPr lang="fr-FR" dirty="0" smtClean="0">
                <a:cs typeface="+mj-cs"/>
              </a:rPr>
              <a:t>&gt; </a:t>
            </a:r>
            <a:r>
              <a:rPr lang="ar-SA" dirty="0">
                <a:cs typeface="+mj-cs"/>
              </a:rPr>
              <a:t>المستوى</a:t>
            </a:r>
            <a:r>
              <a:rPr lang="fr-FR" dirty="0">
                <a:cs typeface="+mj-cs"/>
              </a:rPr>
              <a:t> &lt;/h5&gt;</a:t>
            </a:r>
          </a:p>
          <a:p>
            <a:pPr marL="0" indent="0" algn="l">
              <a:buNone/>
            </a:pPr>
            <a:r>
              <a:rPr lang="fr-FR" dirty="0">
                <a:cs typeface="+mj-cs"/>
              </a:rPr>
              <a:t>&lt;h6</a:t>
            </a:r>
            <a:r>
              <a:rPr lang="fr-FR" dirty="0" smtClean="0">
                <a:cs typeface="+mj-cs"/>
              </a:rPr>
              <a:t>&gt; </a:t>
            </a:r>
            <a:r>
              <a:rPr lang="ar-SA" dirty="0">
                <a:cs typeface="+mj-cs"/>
              </a:rPr>
              <a:t>المستوى</a:t>
            </a:r>
            <a:r>
              <a:rPr lang="fr-FR" dirty="0">
                <a:cs typeface="+mj-cs"/>
              </a:rPr>
              <a:t>  &lt;/h6</a:t>
            </a:r>
            <a:r>
              <a:rPr lang="fr-FR" dirty="0" smtClean="0">
                <a:cs typeface="+mj-cs"/>
              </a:rPr>
              <a:t>&gt;</a:t>
            </a:r>
            <a:endParaRPr lang="fr-FR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127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533" t="12660" r="12239" b="33797"/>
          <a:stretch/>
        </p:blipFill>
        <p:spPr bwMode="auto">
          <a:xfrm>
            <a:off x="107504" y="1362491"/>
            <a:ext cx="8850059" cy="336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87883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2016224"/>
          </a:xfrm>
        </p:spPr>
        <p:txBody>
          <a:bodyPr/>
          <a:lstStyle/>
          <a:p>
            <a:pPr marL="0" lvl="0" indent="0" algn="r" rtl="1">
              <a:buNone/>
            </a:pPr>
            <a:r>
              <a:rPr lang="fr-FR" b="1" dirty="0" smtClean="0">
                <a:solidFill>
                  <a:srgbClr val="FF0000"/>
                </a:solidFill>
                <a:cs typeface="+mj-cs"/>
              </a:rPr>
              <a:t>B</a:t>
            </a:r>
            <a:r>
              <a:rPr lang="ar-DZ" b="1" dirty="0" smtClean="0">
                <a:solidFill>
                  <a:srgbClr val="FF0000"/>
                </a:solidFill>
                <a:cs typeface="+mj-cs"/>
              </a:rPr>
              <a:t>. </a:t>
            </a:r>
            <a:r>
              <a:rPr lang="ar-SA" b="1" dirty="0" smtClean="0">
                <a:solidFill>
                  <a:srgbClr val="FF0000"/>
                </a:solidFill>
                <a:cs typeface="+mj-cs"/>
              </a:rPr>
              <a:t>تحديد </a:t>
            </a:r>
            <a:r>
              <a:rPr lang="ar-SA" b="1" dirty="0">
                <a:solidFill>
                  <a:srgbClr val="FF0000"/>
                </a:solidFill>
                <a:cs typeface="+mj-cs"/>
              </a:rPr>
              <a:t>الفقرات:</a:t>
            </a:r>
            <a:r>
              <a:rPr lang="ar-SA" dirty="0">
                <a:solidFill>
                  <a:srgbClr val="FF0000"/>
                </a:solidFill>
                <a:cs typeface="+mj-cs"/>
              </a:rPr>
              <a:t> </a:t>
            </a:r>
            <a:r>
              <a:rPr lang="ar-SA" dirty="0">
                <a:cs typeface="+mj-cs"/>
              </a:rPr>
              <a:t>يتم إحاطة الفقرة بالوسم </a:t>
            </a:r>
            <a:r>
              <a:rPr lang="fr-FR" dirty="0" smtClean="0">
                <a:cs typeface="+mj-cs"/>
              </a:rPr>
              <a:t>P</a:t>
            </a:r>
          </a:p>
          <a:p>
            <a:pPr marL="0" indent="0" algn="l">
              <a:buNone/>
            </a:pPr>
            <a:r>
              <a:rPr lang="ar-SA" dirty="0" smtClean="0">
                <a:cs typeface="+mj-cs"/>
              </a:rPr>
              <a:t>                                                                              </a:t>
            </a:r>
            <a:r>
              <a:rPr lang="fr-FR" dirty="0" smtClean="0">
                <a:cs typeface="+mj-cs"/>
              </a:rPr>
              <a:t>&lt;p&gt;</a:t>
            </a:r>
            <a:r>
              <a:rPr lang="ar-SA" dirty="0" smtClean="0">
                <a:cs typeface="+mj-cs"/>
              </a:rPr>
              <a:t>كتابة النص </a:t>
            </a:r>
            <a:r>
              <a:rPr lang="fr-FR" dirty="0" smtClean="0">
                <a:cs typeface="+mj-cs"/>
              </a:rPr>
              <a:t>&lt;/p&gt;</a:t>
            </a:r>
            <a:r>
              <a:rPr lang="ar-SA" dirty="0" smtClean="0">
                <a:cs typeface="+mj-cs"/>
              </a:rPr>
              <a:t>  </a:t>
            </a:r>
            <a:r>
              <a:rPr lang="ar-SA" b="1" dirty="0" smtClean="0">
                <a:solidFill>
                  <a:srgbClr val="FF0000"/>
                </a:solidFill>
                <a:cs typeface="+mj-cs"/>
              </a:rPr>
              <a:t>مثال:</a:t>
            </a:r>
            <a:r>
              <a:rPr lang="ar-SA" dirty="0" smtClean="0">
                <a:cs typeface="+mj-cs"/>
              </a:rPr>
              <a:t>   	</a:t>
            </a:r>
            <a:endParaRPr lang="fr-FR" dirty="0" smtClean="0">
              <a:cs typeface="+mj-cs"/>
            </a:endParaRPr>
          </a:p>
          <a:p>
            <a:pPr algn="r" rtl="1"/>
            <a:endParaRPr lang="fr-FR" dirty="0"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918" t="21064" r="9646" b="12196"/>
          <a:stretch/>
        </p:blipFill>
        <p:spPr bwMode="auto">
          <a:xfrm>
            <a:off x="179512" y="2420889"/>
            <a:ext cx="8820062" cy="406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04408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476673"/>
            <a:ext cx="8229600" cy="3168352"/>
          </a:xfrm>
        </p:spPr>
        <p:txBody>
          <a:bodyPr/>
          <a:lstStyle/>
          <a:p>
            <a:pPr marL="0" lvl="0" indent="0" algn="r" rtl="1">
              <a:buNone/>
            </a:pPr>
            <a:r>
              <a:rPr lang="fr-FR" b="1" dirty="0" smtClean="0">
                <a:solidFill>
                  <a:srgbClr val="FF0000"/>
                </a:solidFill>
                <a:cs typeface="+mj-cs"/>
              </a:rPr>
              <a:t>C</a:t>
            </a:r>
            <a:r>
              <a:rPr lang="ar-DZ" b="1" dirty="0" smtClean="0">
                <a:solidFill>
                  <a:srgbClr val="FF0000"/>
                </a:solidFill>
                <a:cs typeface="+mj-cs"/>
              </a:rPr>
              <a:t>. </a:t>
            </a:r>
            <a:r>
              <a:rPr lang="ar-SA" b="1" dirty="0" smtClean="0">
                <a:solidFill>
                  <a:srgbClr val="FF0000"/>
                </a:solidFill>
                <a:cs typeface="+mj-cs"/>
              </a:rPr>
              <a:t>تحديد </a:t>
            </a:r>
            <a:r>
              <a:rPr lang="ar-SA" b="1" dirty="0">
                <a:solidFill>
                  <a:srgbClr val="FF0000"/>
                </a:solidFill>
                <a:cs typeface="+mj-cs"/>
              </a:rPr>
              <a:t>اتجاه الفقرة</a:t>
            </a:r>
            <a:r>
              <a:rPr lang="fr-FR" b="1" dirty="0">
                <a:solidFill>
                  <a:srgbClr val="FF0000"/>
                </a:solidFill>
                <a:cs typeface="+mj-cs"/>
              </a:rPr>
              <a:t>:</a:t>
            </a:r>
            <a:r>
              <a:rPr lang="ar-SA" dirty="0">
                <a:solidFill>
                  <a:srgbClr val="FF0000"/>
                </a:solidFill>
                <a:cs typeface="+mj-cs"/>
              </a:rPr>
              <a:t> </a:t>
            </a:r>
            <a:r>
              <a:rPr lang="ar-SA" dirty="0">
                <a:cs typeface="+mj-cs"/>
              </a:rPr>
              <a:t>استخدم الخاصية </a:t>
            </a:r>
            <a:r>
              <a:rPr lang="fr-FR" dirty="0" err="1">
                <a:cs typeface="+mj-cs"/>
              </a:rPr>
              <a:t>align</a:t>
            </a:r>
            <a:r>
              <a:rPr lang="ar-SA" dirty="0">
                <a:cs typeface="+mj-cs"/>
              </a:rPr>
              <a:t> في الوسم </a:t>
            </a:r>
            <a:r>
              <a:rPr lang="fr-FR" dirty="0" smtClean="0">
                <a:cs typeface="+mj-cs"/>
              </a:rPr>
              <a:t>P</a:t>
            </a:r>
            <a:endParaRPr lang="ar-DZ" dirty="0" smtClean="0">
              <a:cs typeface="+mj-cs"/>
            </a:endParaRPr>
          </a:p>
          <a:p>
            <a:pPr marL="0" indent="0" algn="r" rtl="1">
              <a:buNone/>
            </a:pPr>
            <a:r>
              <a:rPr lang="ar-SA" b="1" dirty="0">
                <a:solidFill>
                  <a:srgbClr val="FF0000"/>
                </a:solidFill>
                <a:cs typeface="+mj-cs"/>
              </a:rPr>
              <a:t>مثال: </a:t>
            </a:r>
            <a:endParaRPr lang="fr-FR" dirty="0">
              <a:cs typeface="+mj-cs"/>
            </a:endParaRPr>
          </a:p>
          <a:p>
            <a:pPr marL="0" indent="0" algn="l">
              <a:buNone/>
            </a:pPr>
            <a:r>
              <a:rPr lang="fr-FR" dirty="0">
                <a:cs typeface="+mj-cs"/>
              </a:rPr>
              <a:t>&lt;p </a:t>
            </a:r>
            <a:r>
              <a:rPr lang="fr-FR" dirty="0" err="1">
                <a:cs typeface="+mj-cs"/>
              </a:rPr>
              <a:t>align</a:t>
            </a:r>
            <a:r>
              <a:rPr lang="fr-FR" dirty="0">
                <a:cs typeface="+mj-cs"/>
              </a:rPr>
              <a:t> ="right"&gt; </a:t>
            </a:r>
            <a:r>
              <a:rPr lang="ar-DZ" dirty="0">
                <a:cs typeface="+mj-cs"/>
              </a:rPr>
              <a:t>بسم الله الرحمان الرحيم</a:t>
            </a:r>
            <a:r>
              <a:rPr lang="fr-FR" dirty="0">
                <a:cs typeface="+mj-cs"/>
              </a:rPr>
              <a:t>&lt;/p&gt;</a:t>
            </a:r>
            <a:r>
              <a:rPr lang="ar-SA" dirty="0">
                <a:cs typeface="+mj-cs"/>
              </a:rPr>
              <a:t>        </a:t>
            </a:r>
            <a:endParaRPr lang="ar-DZ" dirty="0" smtClean="0">
              <a:cs typeface="+mj-cs"/>
            </a:endParaRPr>
          </a:p>
          <a:p>
            <a:pPr marL="0" indent="0" algn="l">
              <a:buNone/>
            </a:pPr>
            <a:r>
              <a:rPr lang="fr-FR" dirty="0" smtClean="0">
                <a:cs typeface="+mj-cs"/>
              </a:rPr>
              <a:t>&lt;</a:t>
            </a:r>
            <a:r>
              <a:rPr lang="fr-FR" dirty="0">
                <a:cs typeface="+mj-cs"/>
              </a:rPr>
              <a:t>p </a:t>
            </a:r>
            <a:r>
              <a:rPr lang="fr-FR" dirty="0" err="1">
                <a:cs typeface="+mj-cs"/>
              </a:rPr>
              <a:t>align</a:t>
            </a:r>
            <a:r>
              <a:rPr lang="fr-FR" dirty="0">
                <a:cs typeface="+mj-cs"/>
              </a:rPr>
              <a:t>=</a:t>
            </a:r>
            <a:r>
              <a:rPr lang="ar-SA" dirty="0">
                <a:cs typeface="+mj-cs"/>
              </a:rPr>
              <a:t>"</a:t>
            </a:r>
            <a:r>
              <a:rPr lang="fr-FR" dirty="0">
                <a:cs typeface="+mj-cs"/>
              </a:rPr>
              <a:t>center</a:t>
            </a:r>
            <a:r>
              <a:rPr lang="ar-SA" dirty="0">
                <a:cs typeface="+mj-cs"/>
              </a:rPr>
              <a:t>"</a:t>
            </a:r>
            <a:r>
              <a:rPr lang="fr-FR" dirty="0">
                <a:cs typeface="+mj-cs"/>
              </a:rPr>
              <a:t> &gt; </a:t>
            </a:r>
            <a:r>
              <a:rPr lang="ar-SA" dirty="0">
                <a:cs typeface="+mj-cs"/>
              </a:rPr>
              <a:t>انني</a:t>
            </a:r>
            <a:r>
              <a:rPr lang="fr-FR" dirty="0">
                <a:cs typeface="+mj-cs"/>
              </a:rPr>
              <a:t> &lt;/p&gt;</a:t>
            </a:r>
          </a:p>
          <a:p>
            <a:pPr marL="0" indent="0" algn="l">
              <a:buNone/>
            </a:pPr>
            <a:r>
              <a:rPr lang="fr-FR" dirty="0">
                <a:cs typeface="+mj-cs"/>
              </a:rPr>
              <a:t>&lt;p </a:t>
            </a:r>
            <a:r>
              <a:rPr lang="fr-FR" dirty="0" err="1">
                <a:cs typeface="+mj-cs"/>
              </a:rPr>
              <a:t>align</a:t>
            </a:r>
            <a:r>
              <a:rPr lang="fr-FR" dirty="0">
                <a:cs typeface="+mj-cs"/>
              </a:rPr>
              <a:t>=</a:t>
            </a:r>
            <a:r>
              <a:rPr lang="ar-SA" dirty="0">
                <a:cs typeface="+mj-cs"/>
              </a:rPr>
              <a:t>"</a:t>
            </a:r>
            <a:r>
              <a:rPr lang="fr-FR" dirty="0" err="1">
                <a:cs typeface="+mj-cs"/>
              </a:rPr>
              <a:t>left</a:t>
            </a:r>
            <a:r>
              <a:rPr lang="ar-SA" dirty="0">
                <a:cs typeface="+mj-cs"/>
              </a:rPr>
              <a:t>"</a:t>
            </a:r>
            <a:r>
              <a:rPr lang="fr-FR" dirty="0">
                <a:cs typeface="+mj-cs"/>
              </a:rPr>
              <a:t> &gt; </a:t>
            </a:r>
            <a:r>
              <a:rPr lang="ar-SA" dirty="0">
                <a:cs typeface="+mj-cs"/>
              </a:rPr>
              <a:t>صفحتي الأولى أكتب </a:t>
            </a:r>
            <a:r>
              <a:rPr lang="fr-FR" dirty="0">
                <a:cs typeface="+mj-cs"/>
              </a:rPr>
              <a:t>&lt;/p&gt;</a:t>
            </a:r>
          </a:p>
          <a:p>
            <a:pPr algn="r" rtl="1"/>
            <a:endParaRPr lang="fr-FR" dirty="0"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20" t="14606" r="11916" b="31708"/>
          <a:stretch/>
        </p:blipFill>
        <p:spPr bwMode="auto">
          <a:xfrm>
            <a:off x="395536" y="3429000"/>
            <a:ext cx="8424936" cy="327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019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9163"/>
            <a:ext cx="893445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00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6192688"/>
          </a:xfrm>
        </p:spPr>
        <p:txBody>
          <a:bodyPr>
            <a:normAutofit/>
          </a:bodyPr>
          <a:lstStyle/>
          <a:p>
            <a:pPr marL="0" lvl="0" indent="0" algn="r" rtl="1">
              <a:buNone/>
            </a:pPr>
            <a:r>
              <a:rPr lang="fr-FR" b="1" dirty="0" smtClean="0">
                <a:solidFill>
                  <a:srgbClr val="FF0000"/>
                </a:solidFill>
              </a:rPr>
              <a:t>D</a:t>
            </a:r>
            <a:r>
              <a:rPr lang="ar-DZ" b="1" dirty="0" smtClean="0">
                <a:solidFill>
                  <a:srgbClr val="FF0000"/>
                </a:solidFill>
              </a:rPr>
              <a:t>. </a:t>
            </a:r>
            <a:r>
              <a:rPr lang="ar-SA" b="1" dirty="0" smtClean="0">
                <a:solidFill>
                  <a:srgbClr val="FF0000"/>
                </a:solidFill>
              </a:rPr>
              <a:t>الوسم </a:t>
            </a:r>
            <a:r>
              <a:rPr lang="fr-FR" b="1" dirty="0">
                <a:solidFill>
                  <a:srgbClr val="FF0000"/>
                </a:solidFill>
              </a:rPr>
              <a:t>Font</a:t>
            </a:r>
            <a:r>
              <a:rPr lang="ar-SA" b="1" dirty="0">
                <a:solidFill>
                  <a:srgbClr val="FF0000"/>
                </a:solidFill>
              </a:rPr>
              <a:t>: </a:t>
            </a:r>
            <a:r>
              <a:rPr lang="ar-SA" dirty="0"/>
              <a:t>يستعمل الوسم </a:t>
            </a:r>
            <a:r>
              <a:rPr lang="fr-FR" dirty="0"/>
              <a:t>&lt;font&gt;</a:t>
            </a:r>
            <a:r>
              <a:rPr lang="ar-SA" dirty="0"/>
              <a:t> دائما مع مجموعة من الخصائص، فهو لا يمتلك أي تأثير لوحده، وأهم خصائصه هي التي تحدد نوع الخط</a:t>
            </a:r>
            <a:r>
              <a:rPr lang="fr-FR" dirty="0"/>
              <a:t> , </a:t>
            </a:r>
            <a:r>
              <a:rPr lang="ar-SA" dirty="0"/>
              <a:t>لونه و حجمه</a:t>
            </a:r>
            <a:r>
              <a:rPr lang="fr-FR" dirty="0"/>
              <a:t>.</a:t>
            </a:r>
          </a:p>
          <a:p>
            <a:pPr lvl="0" algn="r" rtl="1"/>
            <a:r>
              <a:rPr lang="ar-SA" b="1" dirty="0">
                <a:solidFill>
                  <a:srgbClr val="FF0000"/>
                </a:solidFill>
              </a:rPr>
              <a:t>خصائص الوسم </a:t>
            </a:r>
            <a:r>
              <a:rPr lang="fr-FR" b="1" dirty="0">
                <a:solidFill>
                  <a:srgbClr val="FF0000"/>
                </a:solidFill>
              </a:rPr>
              <a:t>font</a:t>
            </a:r>
            <a:endParaRPr lang="fr-FR" dirty="0">
              <a:solidFill>
                <a:srgbClr val="FF0000"/>
              </a:solidFill>
            </a:endParaRPr>
          </a:p>
          <a:p>
            <a:pPr lvl="0" algn="r" rtl="1"/>
            <a:r>
              <a:rPr lang="ar-SA" b="1" dirty="0"/>
              <a:t>الخاصية </a:t>
            </a:r>
            <a:r>
              <a:rPr lang="fr-FR" b="1" dirty="0"/>
              <a:t>:face  </a:t>
            </a:r>
            <a:r>
              <a:rPr lang="ar-SA" dirty="0"/>
              <a:t>تحدد نوع الخط المستخدم </a:t>
            </a:r>
            <a:endParaRPr lang="fr-FR" dirty="0"/>
          </a:p>
          <a:p>
            <a:pPr lvl="0" algn="r" rtl="1"/>
            <a:r>
              <a:rPr lang="ar-SA" b="1" dirty="0"/>
              <a:t>الخاصية </a:t>
            </a:r>
            <a:r>
              <a:rPr lang="fr-FR" b="1" dirty="0"/>
              <a:t>:</a:t>
            </a:r>
            <a:r>
              <a:rPr lang="fr-FR" b="1" dirty="0" err="1"/>
              <a:t>color</a:t>
            </a:r>
            <a:r>
              <a:rPr lang="fr-FR" b="1" dirty="0"/>
              <a:t> </a:t>
            </a:r>
            <a:r>
              <a:rPr lang="ar-SA" dirty="0"/>
              <a:t>تستخدم لتحديد لون الخط</a:t>
            </a:r>
            <a:endParaRPr lang="fr-FR" dirty="0"/>
          </a:p>
          <a:p>
            <a:pPr lvl="0" algn="r" rtl="1"/>
            <a:r>
              <a:rPr lang="ar-SA" b="1" dirty="0"/>
              <a:t>الخاصية </a:t>
            </a:r>
            <a:r>
              <a:rPr lang="fr-FR" b="1" dirty="0"/>
              <a:t>: size </a:t>
            </a:r>
            <a:r>
              <a:rPr lang="ar-SA" dirty="0"/>
              <a:t>تستخدم لتحديد حجم الخط (من 1 إلى 7 ) </a:t>
            </a:r>
            <a:endParaRPr lang="ar-DZ" dirty="0" smtClean="0"/>
          </a:p>
          <a:p>
            <a:pPr lvl="0" algn="r" rtl="1"/>
            <a:r>
              <a:rPr lang="ar-SA" b="1" dirty="0">
                <a:solidFill>
                  <a:srgbClr val="FF0000"/>
                </a:solidFill>
              </a:rPr>
              <a:t>مثال: </a:t>
            </a:r>
            <a:r>
              <a:rPr lang="fr-FR" b="1" dirty="0"/>
              <a:t>	</a:t>
            </a:r>
            <a:endParaRPr lang="fr-FR" dirty="0"/>
          </a:p>
          <a:p>
            <a:pPr marL="0" indent="0" algn="l">
              <a:buNone/>
            </a:pPr>
            <a:r>
              <a:rPr lang="en-US" dirty="0"/>
              <a:t>&lt;font size="</a:t>
            </a:r>
            <a:r>
              <a:rPr lang="ar-SA" dirty="0"/>
              <a:t>3</a:t>
            </a:r>
            <a:r>
              <a:rPr lang="en-US" dirty="0"/>
              <a:t>" color="blue</a:t>
            </a:r>
            <a:r>
              <a:rPr lang="ar-SA" dirty="0"/>
              <a:t>" </a:t>
            </a:r>
            <a:r>
              <a:rPr lang="en-US" dirty="0"/>
              <a:t>face="</a:t>
            </a:r>
            <a:r>
              <a:rPr lang="en-US" dirty="0" err="1"/>
              <a:t>andalus</a:t>
            </a:r>
            <a:r>
              <a:rPr lang="en-US" dirty="0"/>
              <a:t>" &gt;</a:t>
            </a:r>
            <a:r>
              <a:rPr lang="ar-DZ" dirty="0"/>
              <a:t> بسم الله الرحمان الرحيم</a:t>
            </a:r>
            <a:r>
              <a:rPr lang="fr-FR" dirty="0"/>
              <a:t> &lt;/font</a:t>
            </a:r>
            <a:r>
              <a:rPr lang="fr-FR" dirty="0" smtClean="0"/>
              <a:t>&gt;</a:t>
            </a:r>
            <a:endParaRPr lang="fr-FR" dirty="0"/>
          </a:p>
          <a:p>
            <a:pPr algn="r" rt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7333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32" t="10563" r="14724" b="23891"/>
          <a:stretch/>
        </p:blipFill>
        <p:spPr bwMode="auto">
          <a:xfrm>
            <a:off x="129164" y="1151250"/>
            <a:ext cx="8907332" cy="429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67809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329" t="18779" r="13819" b="30181"/>
          <a:stretch/>
        </p:blipFill>
        <p:spPr bwMode="auto">
          <a:xfrm>
            <a:off x="107504" y="620688"/>
            <a:ext cx="8945834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75392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729" t="41532" r="10905" b="25201"/>
          <a:stretch/>
        </p:blipFill>
        <p:spPr bwMode="auto">
          <a:xfrm>
            <a:off x="5612" y="404664"/>
            <a:ext cx="9030884" cy="210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214" t="27232" r="10154" b="6407"/>
          <a:stretch/>
        </p:blipFill>
        <p:spPr bwMode="auto">
          <a:xfrm>
            <a:off x="19093" y="2506351"/>
            <a:ext cx="9038971" cy="423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92437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332656"/>
            <a:ext cx="8229600" cy="4525963"/>
          </a:xfrm>
        </p:spPr>
        <p:txBody>
          <a:bodyPr/>
          <a:lstStyle/>
          <a:p>
            <a:pPr marL="0" lvl="0" indent="0" algn="r" rtl="1">
              <a:buNone/>
            </a:pPr>
            <a:r>
              <a:rPr lang="fr-FR" b="1" dirty="0" smtClean="0">
                <a:solidFill>
                  <a:srgbClr val="FF0000"/>
                </a:solidFill>
                <a:cs typeface="+mj-cs"/>
              </a:rPr>
              <a:t>E</a:t>
            </a:r>
            <a:r>
              <a:rPr lang="ar-DZ" b="1" dirty="0" smtClean="0">
                <a:solidFill>
                  <a:srgbClr val="FF0000"/>
                </a:solidFill>
                <a:cs typeface="+mj-cs"/>
              </a:rPr>
              <a:t>. </a:t>
            </a:r>
            <a:r>
              <a:rPr lang="ar-SA" b="1" dirty="0" smtClean="0">
                <a:solidFill>
                  <a:srgbClr val="FF0000"/>
                </a:solidFill>
                <a:cs typeface="+mj-cs"/>
              </a:rPr>
              <a:t>الوسم </a:t>
            </a:r>
            <a:r>
              <a:rPr lang="fr-FR" b="1" dirty="0">
                <a:solidFill>
                  <a:srgbClr val="FF0000"/>
                </a:solidFill>
                <a:cs typeface="+mj-cs"/>
              </a:rPr>
              <a:t>:&lt;</a:t>
            </a:r>
            <a:r>
              <a:rPr lang="fr-FR" b="1" dirty="0" err="1">
                <a:solidFill>
                  <a:srgbClr val="FF0000"/>
                </a:solidFill>
                <a:cs typeface="+mj-cs"/>
              </a:rPr>
              <a:t>hr</a:t>
            </a:r>
            <a:r>
              <a:rPr lang="fr-FR" b="1" dirty="0">
                <a:solidFill>
                  <a:srgbClr val="FF0000"/>
                </a:solidFill>
                <a:cs typeface="+mj-cs"/>
              </a:rPr>
              <a:t>&gt;</a:t>
            </a:r>
            <a:r>
              <a:rPr lang="ar-SA" b="1" dirty="0">
                <a:solidFill>
                  <a:srgbClr val="FF0000"/>
                </a:solidFill>
                <a:cs typeface="+mj-cs"/>
              </a:rPr>
              <a:t> </a:t>
            </a:r>
            <a:r>
              <a:rPr lang="ar-SA" dirty="0">
                <a:cs typeface="+mj-cs"/>
              </a:rPr>
              <a:t>وهو وسم خاص لوضع الخط الأفقي</a:t>
            </a:r>
            <a:endParaRPr lang="fr-FR" dirty="0">
              <a:cs typeface="+mj-cs"/>
            </a:endParaRPr>
          </a:p>
          <a:p>
            <a:r>
              <a:rPr lang="ar-SA" dirty="0">
                <a:cs typeface="+mj-cs"/>
              </a:rPr>
              <a:t>                   </a:t>
            </a:r>
            <a:r>
              <a:rPr lang="ar-SA" b="1" dirty="0">
                <a:solidFill>
                  <a:srgbClr val="FF0000"/>
                </a:solidFill>
                <a:cs typeface="+mj-cs"/>
              </a:rPr>
              <a:t> مثال:</a:t>
            </a:r>
            <a:r>
              <a:rPr lang="ar-SA" dirty="0" smtClean="0">
                <a:cs typeface="+mj-cs"/>
              </a:rPr>
              <a:t>                                                  </a:t>
            </a:r>
            <a:r>
              <a:rPr lang="fr-FR" dirty="0">
                <a:cs typeface="+mj-cs"/>
              </a:rPr>
              <a:t>&lt;</a:t>
            </a:r>
            <a:r>
              <a:rPr lang="fr-FR" dirty="0" err="1">
                <a:cs typeface="+mj-cs"/>
              </a:rPr>
              <a:t>hr</a:t>
            </a:r>
            <a:r>
              <a:rPr lang="fr-FR" dirty="0">
                <a:cs typeface="+mj-cs"/>
              </a:rPr>
              <a:t> </a:t>
            </a:r>
            <a:r>
              <a:rPr lang="fr-FR" dirty="0" err="1">
                <a:cs typeface="+mj-cs"/>
              </a:rPr>
              <a:t>color</a:t>
            </a:r>
            <a:r>
              <a:rPr lang="fr-FR" dirty="0">
                <a:cs typeface="+mj-cs"/>
              </a:rPr>
              <a:t>="</a:t>
            </a:r>
            <a:r>
              <a:rPr lang="fr-FR" dirty="0" err="1">
                <a:cs typeface="+mj-cs"/>
              </a:rPr>
              <a:t>Purple</a:t>
            </a:r>
            <a:r>
              <a:rPr lang="fr-FR" dirty="0">
                <a:cs typeface="+mj-cs"/>
              </a:rPr>
              <a:t>" size=8&gt;</a:t>
            </a:r>
            <a:r>
              <a:rPr lang="ar-SA" dirty="0">
                <a:cs typeface="+mj-cs"/>
              </a:rPr>
              <a:t>  	</a:t>
            </a:r>
            <a:endParaRPr lang="fr-FR" dirty="0"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616" t="21240" r="8697" b="18265"/>
          <a:stretch/>
        </p:blipFill>
        <p:spPr bwMode="auto">
          <a:xfrm>
            <a:off x="107504" y="2276872"/>
            <a:ext cx="8928030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6292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rtl="1"/>
            <a:r>
              <a:rPr lang="ar-DZ" b="1" u="sng" dirty="0" smtClean="0">
                <a:solidFill>
                  <a:srgbClr val="FF0000"/>
                </a:solidFill>
              </a:rPr>
              <a:t>2.</a:t>
            </a:r>
            <a:r>
              <a:rPr lang="ar-SA" b="1" u="sng" dirty="0" smtClean="0">
                <a:solidFill>
                  <a:srgbClr val="FF0000"/>
                </a:solidFill>
              </a:rPr>
              <a:t>تنسيق </a:t>
            </a:r>
            <a:r>
              <a:rPr lang="ar-SA" b="1" u="sng" dirty="0">
                <a:solidFill>
                  <a:srgbClr val="FF0000"/>
                </a:solidFill>
              </a:rPr>
              <a:t>الصفحة</a:t>
            </a:r>
            <a:r>
              <a:rPr lang="fr-FR" b="1" u="sng" dirty="0" smtClean="0">
                <a:solidFill>
                  <a:srgbClr val="FF0000"/>
                </a:solidFill>
              </a:rPr>
              <a:t>: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b="1" dirty="0" smtClean="0">
                <a:cs typeface="+mj-cs"/>
              </a:rPr>
              <a:t>يمكن </a:t>
            </a:r>
            <a:r>
              <a:rPr lang="ar-SA" b="1" dirty="0">
                <a:cs typeface="+mj-cs"/>
              </a:rPr>
              <a:t>أيضا استخدام بعض المتغيرات في وسم الجسم &lt;</a:t>
            </a:r>
            <a:r>
              <a:rPr lang="fr-FR" b="1" dirty="0">
                <a:cs typeface="+mj-cs"/>
              </a:rPr>
              <a:t>body</a:t>
            </a:r>
            <a:r>
              <a:rPr lang="ar-SA" b="1" dirty="0">
                <a:cs typeface="+mj-cs"/>
              </a:rPr>
              <a:t>&gt; وهذه المتغيرات تستخدم في تحديد تنسيق الصفحة</a:t>
            </a:r>
            <a:endParaRPr lang="fr-FR" b="1" dirty="0">
              <a:cs typeface="+mj-cs"/>
            </a:endParaRPr>
          </a:p>
          <a:p>
            <a:pPr lvl="0" algn="r" rtl="1"/>
            <a:r>
              <a:rPr lang="ar-SA" b="1" dirty="0">
                <a:cs typeface="+mj-cs"/>
              </a:rPr>
              <a:t>لون خلفية الصفحة </a:t>
            </a:r>
            <a:r>
              <a:rPr lang="fr-FR" b="1" dirty="0" err="1">
                <a:cs typeface="+mj-cs"/>
              </a:rPr>
              <a:t>bgcolor</a:t>
            </a:r>
            <a:endParaRPr lang="fr-FR" b="1" dirty="0">
              <a:cs typeface="+mj-cs"/>
            </a:endParaRPr>
          </a:p>
          <a:p>
            <a:pPr lvl="0" algn="r" rtl="1"/>
            <a:r>
              <a:rPr lang="ar-SA" b="1" dirty="0">
                <a:cs typeface="+mj-cs"/>
              </a:rPr>
              <a:t>لون النص </a:t>
            </a:r>
            <a:r>
              <a:rPr lang="fr-FR" b="1" dirty="0">
                <a:cs typeface="+mj-cs"/>
              </a:rPr>
              <a:t> </a:t>
            </a:r>
            <a:r>
              <a:rPr lang="fr-FR" b="1" dirty="0" err="1">
                <a:cs typeface="+mj-cs"/>
              </a:rPr>
              <a:t>text</a:t>
            </a:r>
            <a:endParaRPr lang="fr-FR" b="1" dirty="0">
              <a:cs typeface="+mj-cs"/>
            </a:endParaRPr>
          </a:p>
          <a:p>
            <a:pPr lvl="0" algn="r" rtl="1"/>
            <a:r>
              <a:rPr lang="ar-SA" b="1" dirty="0">
                <a:cs typeface="+mj-cs"/>
              </a:rPr>
              <a:t>جعل صورة كخلفية </a:t>
            </a:r>
            <a:r>
              <a:rPr lang="fr-FR" b="1" dirty="0">
                <a:cs typeface="+mj-cs"/>
              </a:rPr>
              <a:t>Background</a:t>
            </a:r>
          </a:p>
          <a:p>
            <a:pPr algn="r" rtl="1"/>
            <a:r>
              <a:rPr lang="ar-DZ" b="1" dirty="0">
                <a:cs typeface="+mj-cs"/>
              </a:rPr>
              <a:t>مثال: &lt;"</a:t>
            </a:r>
            <a:r>
              <a:rPr lang="fr-FR" b="1" dirty="0">
                <a:cs typeface="+mj-cs"/>
              </a:rPr>
              <a:t>body Background="g.jpg</a:t>
            </a:r>
            <a:r>
              <a:rPr lang="ar-DZ" b="1" dirty="0">
                <a:cs typeface="+mj-cs"/>
              </a:rPr>
              <a:t>&gt; أو </a:t>
            </a:r>
            <a:endParaRPr lang="fr-FR" b="1" dirty="0">
              <a:cs typeface="+mj-cs"/>
            </a:endParaRPr>
          </a:p>
          <a:p>
            <a:pPr marL="0" indent="0" algn="l">
              <a:buNone/>
            </a:pPr>
            <a:r>
              <a:rPr lang="en-US" b="1" dirty="0" smtClean="0">
                <a:cs typeface="+mj-cs"/>
              </a:rPr>
              <a:t>&lt;</a:t>
            </a:r>
            <a:r>
              <a:rPr lang="en-US" b="1" dirty="0">
                <a:cs typeface="+mj-cs"/>
              </a:rPr>
              <a:t>body </a:t>
            </a:r>
            <a:r>
              <a:rPr lang="en-US" b="1" dirty="0" err="1">
                <a:cs typeface="+mj-cs"/>
              </a:rPr>
              <a:t>bgcolor</a:t>
            </a:r>
            <a:r>
              <a:rPr lang="en-US" b="1" dirty="0">
                <a:cs typeface="+mj-cs"/>
              </a:rPr>
              <a:t>="green" text="white"&gt;</a:t>
            </a:r>
            <a:endParaRPr lang="fr-FR" b="1" dirty="0">
              <a:cs typeface="+mj-cs"/>
            </a:endParaRPr>
          </a:p>
          <a:p>
            <a:pPr algn="r" rtl="1"/>
            <a:endParaRPr lang="fr-FR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5600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C:\Users\Admin\Downloads\html\145024069_495034548564656_481399117486227518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044" y="764704"/>
            <a:ext cx="896537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95679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132" t="13457" r="14547" b="9228"/>
          <a:stretch/>
        </p:blipFill>
        <p:spPr bwMode="auto">
          <a:xfrm>
            <a:off x="35496" y="404664"/>
            <a:ext cx="8969790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1873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490066"/>
          </a:xfrm>
        </p:spPr>
        <p:txBody>
          <a:bodyPr>
            <a:normAutofit fontScale="90000"/>
          </a:bodyPr>
          <a:lstStyle/>
          <a:p>
            <a:pPr lvl="0" rtl="1"/>
            <a:r>
              <a:rPr lang="ar-DZ" b="1" u="sng" dirty="0" smtClean="0">
                <a:solidFill>
                  <a:srgbClr val="FF0000"/>
                </a:solidFill>
              </a:rPr>
              <a:t>3.</a:t>
            </a:r>
            <a:r>
              <a:rPr lang="ar-SA" b="1" u="sng" dirty="0" smtClean="0">
                <a:solidFill>
                  <a:srgbClr val="FF0000"/>
                </a:solidFill>
              </a:rPr>
              <a:t>التعداد </a:t>
            </a:r>
            <a:r>
              <a:rPr lang="ar-SA" b="1" u="sng" dirty="0">
                <a:solidFill>
                  <a:srgbClr val="FF0000"/>
                </a:solidFill>
              </a:rPr>
              <a:t>الرقمي و </a:t>
            </a:r>
            <a:r>
              <a:rPr lang="ar-SA" b="1" u="sng" dirty="0" smtClean="0">
                <a:solidFill>
                  <a:srgbClr val="FF0000"/>
                </a:solidFill>
              </a:rPr>
              <a:t>النقطي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980728"/>
            <a:ext cx="8280920" cy="5688632"/>
          </a:xfrm>
        </p:spPr>
        <p:txBody>
          <a:bodyPr>
            <a:noAutofit/>
          </a:bodyPr>
          <a:lstStyle/>
          <a:p>
            <a:pPr algn="r" rtl="1">
              <a:buFont typeface="Wingdings" pitchFamily="2" charset="2"/>
              <a:buChar char="v"/>
            </a:pPr>
            <a:r>
              <a:rPr lang="ar-SA" dirty="0" smtClean="0">
                <a:cs typeface="+mj-cs"/>
              </a:rPr>
              <a:t>التعداد </a:t>
            </a:r>
            <a:r>
              <a:rPr lang="ar-SA" dirty="0">
                <a:cs typeface="+mj-cs"/>
              </a:rPr>
              <a:t>الرقمي باستخدام الوسم</a:t>
            </a:r>
            <a:r>
              <a:rPr lang="fr-FR" dirty="0">
                <a:cs typeface="+mj-cs"/>
              </a:rPr>
              <a:t>&lt;/</a:t>
            </a:r>
            <a:r>
              <a:rPr lang="fr-FR" dirty="0" err="1">
                <a:cs typeface="+mj-cs"/>
              </a:rPr>
              <a:t>ol</a:t>
            </a:r>
            <a:r>
              <a:rPr lang="fr-FR" dirty="0">
                <a:cs typeface="+mj-cs"/>
              </a:rPr>
              <a:t>&gt;</a:t>
            </a:r>
            <a:r>
              <a:rPr lang="ar-SA" dirty="0">
                <a:cs typeface="+mj-cs"/>
              </a:rPr>
              <a:t> .........</a:t>
            </a:r>
            <a:r>
              <a:rPr lang="fr-FR" dirty="0">
                <a:cs typeface="+mj-cs"/>
              </a:rPr>
              <a:t>&lt;</a:t>
            </a:r>
            <a:r>
              <a:rPr lang="fr-FR" dirty="0" err="1">
                <a:cs typeface="+mj-cs"/>
              </a:rPr>
              <a:t>ol</a:t>
            </a:r>
            <a:r>
              <a:rPr lang="fr-FR" dirty="0">
                <a:cs typeface="+mj-cs"/>
              </a:rPr>
              <a:t>&gt;</a:t>
            </a:r>
          </a:p>
          <a:p>
            <a:pPr algn="r" rtl="1">
              <a:buFont typeface="Wingdings" pitchFamily="2" charset="2"/>
              <a:buChar char="v"/>
            </a:pPr>
            <a:r>
              <a:rPr lang="ar-SA" dirty="0">
                <a:cs typeface="+mj-cs"/>
              </a:rPr>
              <a:t>التعداد النقطي باستخدام الوسم</a:t>
            </a:r>
            <a:r>
              <a:rPr lang="fr-FR" dirty="0">
                <a:cs typeface="+mj-cs"/>
              </a:rPr>
              <a:t>&lt;</a:t>
            </a:r>
            <a:r>
              <a:rPr lang="fr-FR" dirty="0" err="1">
                <a:cs typeface="+mj-cs"/>
              </a:rPr>
              <a:t>ul</a:t>
            </a:r>
            <a:r>
              <a:rPr lang="fr-FR" dirty="0">
                <a:cs typeface="+mj-cs"/>
              </a:rPr>
              <a:t>&gt; …….&lt;/</a:t>
            </a:r>
            <a:r>
              <a:rPr lang="fr-FR" dirty="0" err="1">
                <a:cs typeface="+mj-cs"/>
              </a:rPr>
              <a:t>ul</a:t>
            </a:r>
            <a:r>
              <a:rPr lang="fr-FR" dirty="0">
                <a:cs typeface="+mj-cs"/>
              </a:rPr>
              <a:t>&gt;  </a:t>
            </a:r>
          </a:p>
          <a:p>
            <a:pPr marL="0" indent="0" algn="r" rtl="1">
              <a:buNone/>
            </a:pPr>
            <a:r>
              <a:rPr lang="ar-DZ" b="1" dirty="0">
                <a:solidFill>
                  <a:srgbClr val="FF0000"/>
                </a:solidFill>
                <a:cs typeface="+mj-cs"/>
              </a:rPr>
              <a:t>ملاحظة: </a:t>
            </a:r>
            <a:r>
              <a:rPr lang="ar-SA" dirty="0">
                <a:cs typeface="+mj-cs"/>
              </a:rPr>
              <a:t>يجب عليك </a:t>
            </a:r>
            <a:r>
              <a:rPr lang="ar-DZ" dirty="0">
                <a:cs typeface="+mj-cs"/>
              </a:rPr>
              <a:t>وضع الوسم </a:t>
            </a:r>
            <a:r>
              <a:rPr lang="fr-FR" dirty="0">
                <a:cs typeface="+mj-cs"/>
              </a:rPr>
              <a:t>&lt;li&gt;</a:t>
            </a:r>
            <a:r>
              <a:rPr lang="ar-DZ" dirty="0">
                <a:cs typeface="+mj-cs"/>
              </a:rPr>
              <a:t> في كل عنصر </a:t>
            </a:r>
            <a:endParaRPr lang="fr-FR" dirty="0">
              <a:cs typeface="+mj-cs"/>
            </a:endParaRPr>
          </a:p>
          <a:p>
            <a:pPr marL="0" indent="0" algn="r" rtl="1">
              <a:buNone/>
            </a:pPr>
            <a:r>
              <a:rPr lang="ar-SA" dirty="0">
                <a:cs typeface="+mj-cs"/>
              </a:rPr>
              <a:t>يمكننا تحديد نوع الترقيم في القوائم المرتبة بالحروف أو بالأرقام العربية أو الرومانية وغيرها عبر الخاصية  </a:t>
            </a:r>
            <a:r>
              <a:rPr lang="fr-FR" dirty="0">
                <a:cs typeface="+mj-cs"/>
              </a:rPr>
              <a:t>type</a:t>
            </a:r>
            <a:r>
              <a:rPr lang="ar-SA" dirty="0">
                <a:cs typeface="+mj-cs"/>
              </a:rPr>
              <a:t> وتأخذ أحد القيم التالية</a:t>
            </a:r>
            <a:r>
              <a:rPr lang="fr-FR" dirty="0" smtClean="0">
                <a:cs typeface="+mj-cs"/>
              </a:rPr>
              <a:t>:</a:t>
            </a:r>
            <a:endParaRPr lang="fr-FR" dirty="0"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410" t="34921" r="17544" b="27291"/>
          <a:stretch/>
        </p:blipFill>
        <p:spPr bwMode="auto">
          <a:xfrm>
            <a:off x="899592" y="3809666"/>
            <a:ext cx="6226636" cy="275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8027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C:\Users\Admin\Downloads\html\166833057_536392627762181_817712087216752142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541" y="620688"/>
            <a:ext cx="909344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6746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C:\Users\Admin\Downloads\html\144557488_494985961902848_414066081965515733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57" y="764704"/>
            <a:ext cx="9093447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09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463" t="11319" r="16116" b="7650"/>
          <a:stretch/>
        </p:blipFill>
        <p:spPr bwMode="auto">
          <a:xfrm>
            <a:off x="148651" y="404664"/>
            <a:ext cx="8887845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9652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b="1" dirty="0">
                <a:solidFill>
                  <a:srgbClr val="FF0000"/>
                </a:solidFill>
              </a:rPr>
              <a:t>الصور و الرسومات: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r" rtl="1">
              <a:buNone/>
            </a:pPr>
            <a:r>
              <a:rPr lang="ar-SA" dirty="0" smtClean="0">
                <a:cs typeface="+mj-cs"/>
              </a:rPr>
              <a:t>يمكننا </a:t>
            </a:r>
            <a:r>
              <a:rPr lang="ar-SA" dirty="0">
                <a:cs typeface="+mj-cs"/>
              </a:rPr>
              <a:t>في لغة</a:t>
            </a:r>
            <a:r>
              <a:rPr lang="fr-FR" dirty="0">
                <a:cs typeface="+mj-cs"/>
              </a:rPr>
              <a:t> HTML </a:t>
            </a:r>
            <a:r>
              <a:rPr lang="ar-SA" dirty="0">
                <a:cs typeface="+mj-cs"/>
              </a:rPr>
              <a:t>عرض الصور في الصفحات والتحكم في خواصها</a:t>
            </a:r>
            <a:r>
              <a:rPr lang="fr-FR" dirty="0">
                <a:cs typeface="+mj-cs"/>
              </a:rPr>
              <a:t>.</a:t>
            </a:r>
          </a:p>
          <a:p>
            <a:pPr marL="0" indent="0" algn="r" rtl="1">
              <a:buNone/>
            </a:pPr>
            <a:r>
              <a:rPr lang="ar-SA" dirty="0">
                <a:cs typeface="+mj-cs"/>
              </a:rPr>
              <a:t>يتم إدراج الصور في صفحة</a:t>
            </a:r>
            <a:r>
              <a:rPr lang="fr-FR" dirty="0">
                <a:cs typeface="+mj-cs"/>
              </a:rPr>
              <a:t> HTML </a:t>
            </a:r>
            <a:r>
              <a:rPr lang="ar-SA" dirty="0">
                <a:cs typeface="+mj-cs"/>
              </a:rPr>
              <a:t>عن طريق الوسم</a:t>
            </a:r>
            <a:r>
              <a:rPr lang="fr-FR" dirty="0">
                <a:cs typeface="+mj-cs"/>
              </a:rPr>
              <a:t>IMG </a:t>
            </a:r>
            <a:endParaRPr lang="ar-DZ" dirty="0" smtClean="0">
              <a:cs typeface="+mj-cs"/>
            </a:endParaRPr>
          </a:p>
          <a:p>
            <a:pPr marL="0" indent="0" algn="r" rtl="1">
              <a:buNone/>
            </a:pPr>
            <a:r>
              <a:rPr lang="ar-DZ" b="1" dirty="0">
                <a:cs typeface="+mj-cs"/>
              </a:rPr>
              <a:t>مثال:</a:t>
            </a:r>
            <a:endParaRPr lang="fr-FR" dirty="0">
              <a:cs typeface="+mj-cs"/>
            </a:endParaRPr>
          </a:p>
          <a:p>
            <a:pPr marL="0" indent="0" algn="l">
              <a:buNone/>
            </a:pPr>
            <a:r>
              <a:rPr lang="fr-FR" dirty="0" smtClean="0">
                <a:cs typeface="+mj-cs"/>
              </a:rPr>
              <a:t>&lt;</a:t>
            </a:r>
            <a:r>
              <a:rPr lang="fr-FR" dirty="0" err="1">
                <a:cs typeface="+mj-cs"/>
              </a:rPr>
              <a:t>img</a:t>
            </a:r>
            <a:r>
              <a:rPr lang="fr-FR" dirty="0">
                <a:cs typeface="+mj-cs"/>
              </a:rPr>
              <a:t> </a:t>
            </a:r>
            <a:r>
              <a:rPr lang="fr-FR" dirty="0" err="1">
                <a:cs typeface="+mj-cs"/>
              </a:rPr>
              <a:t>scr</a:t>
            </a:r>
            <a:r>
              <a:rPr lang="fr-FR" dirty="0">
                <a:cs typeface="+mj-cs"/>
              </a:rPr>
              <a:t>=</a:t>
            </a:r>
            <a:r>
              <a:rPr lang="ar-SA" dirty="0">
                <a:cs typeface="+mj-cs"/>
              </a:rPr>
              <a:t>"</a:t>
            </a:r>
            <a:r>
              <a:rPr lang="fr-FR" dirty="0">
                <a:cs typeface="+mj-cs"/>
              </a:rPr>
              <a:t>a.jpg</a:t>
            </a:r>
            <a:r>
              <a:rPr lang="ar-SA" dirty="0">
                <a:cs typeface="+mj-cs"/>
              </a:rPr>
              <a:t>"</a:t>
            </a:r>
            <a:r>
              <a:rPr lang="fr-FR" dirty="0">
                <a:cs typeface="+mj-cs"/>
              </a:rPr>
              <a:t>&gt;	</a:t>
            </a:r>
          </a:p>
        </p:txBody>
      </p:sp>
    </p:spTree>
    <p:extLst>
      <p:ext uri="{BB962C8B-B14F-4D97-AF65-F5344CB8AC3E}">
        <p14:creationId xmlns:p14="http://schemas.microsoft.com/office/powerpoint/2010/main" xmlns="" val="379592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C:\Users\Admin\Downloads\html\144926794_495034645231313_677479060780989778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519" y="836712"/>
            <a:ext cx="9093447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1852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C:\Users\Admin\Downloads\html\144970353_495035065231271_25712021919312489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133" y="980728"/>
            <a:ext cx="8965371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6697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 descr="C:\Users\Admin\Downloads\html\145746421_494986011902843_192451942569400813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08583" cy="512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076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638" y="942975"/>
            <a:ext cx="884872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305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C:\Users\Admin\Downloads\html\145017814_494985191902925_452249597732689804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050" y="548680"/>
            <a:ext cx="883729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6718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266" name="Picture 2" descr="C:\Users\Admin\Downloads\html\145691387_494985518569559_220330849228713413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85" y="908720"/>
            <a:ext cx="9093447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168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 descr="C:\Users\Admin\Downloads\html\145205683_495034361898008_392419341691170562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903" y="908720"/>
            <a:ext cx="8965371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019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C:\Users\Admin\Downloads\html\145778483_494984888569622_4618186184907735001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965371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683728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348</Words>
  <Application>Microsoft Office PowerPoint</Application>
  <PresentationFormat>Affichage à l'écran (4:3)</PresentationFormat>
  <Paragraphs>42</Paragraphs>
  <Slides>33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1.العناوين و الفقرات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2.تنسيق الصفحة:</vt:lpstr>
      <vt:lpstr>Diapositive 26</vt:lpstr>
      <vt:lpstr>Diapositive 27</vt:lpstr>
      <vt:lpstr>3.التعداد الرقمي و النقطي</vt:lpstr>
      <vt:lpstr>Diapositive 29</vt:lpstr>
      <vt:lpstr>Diapositive 30</vt:lpstr>
      <vt:lpstr>الصور و الرسومات: </vt:lpstr>
      <vt:lpstr>Diapositive 32</vt:lpstr>
      <vt:lpstr>Diapositive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hp</cp:lastModifiedBy>
  <cp:revision>22</cp:revision>
  <dcterms:created xsi:type="dcterms:W3CDTF">2022-04-13T09:56:45Z</dcterms:created>
  <dcterms:modified xsi:type="dcterms:W3CDTF">2023-02-19T16:50:15Z</dcterms:modified>
</cp:coreProperties>
</file>